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7" r:id="rId4"/>
    <p:sldId id="288" r:id="rId5"/>
    <p:sldId id="299" r:id="rId6"/>
    <p:sldId id="289" r:id="rId7"/>
    <p:sldId id="298" r:id="rId8"/>
    <p:sldId id="300" r:id="rId9"/>
    <p:sldId id="258" r:id="rId10"/>
    <p:sldId id="259" r:id="rId11"/>
    <p:sldId id="290" r:id="rId12"/>
    <p:sldId id="293" r:id="rId13"/>
    <p:sldId id="291" r:id="rId14"/>
    <p:sldId id="263" r:id="rId15"/>
    <p:sldId id="264" r:id="rId16"/>
    <p:sldId id="265" r:id="rId17"/>
    <p:sldId id="266" r:id="rId18"/>
    <p:sldId id="294" r:id="rId19"/>
    <p:sldId id="282" r:id="rId20"/>
    <p:sldId id="292" r:id="rId21"/>
    <p:sldId id="301" r:id="rId22"/>
    <p:sldId id="295" r:id="rId23"/>
    <p:sldId id="276" r:id="rId24"/>
    <p:sldId id="285" r:id="rId25"/>
    <p:sldId id="281" r:id="rId26"/>
    <p:sldId id="283" r:id="rId27"/>
    <p:sldId id="286" r:id="rId28"/>
    <p:sldId id="287" r:id="rId29"/>
    <p:sldId id="278" r:id="rId30"/>
    <p:sldId id="296" r:id="rId31"/>
    <p:sldId id="302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D51695-6F33-2402-328E-3CAE583724B5}" v="71" dt="2025-09-09T10:45:51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36" autoAdjust="0"/>
    <p:restoredTop sz="94684"/>
  </p:normalViewPr>
  <p:slideViewPr>
    <p:cSldViewPr snapToGrid="0" snapToObjects="1">
      <p:cViewPr>
        <p:scale>
          <a:sx n="124" d="100"/>
          <a:sy n="124" d="100"/>
        </p:scale>
        <p:origin x="144" y="6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151" y="557173"/>
            <a:ext cx="8123698" cy="1102519"/>
          </a:xfrm>
        </p:spPr>
        <p:txBody>
          <a:bodyPr anchor="b">
            <a:noAutofit/>
          </a:bodyPr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00585"/>
            <a:ext cx="6400800" cy="1012952"/>
          </a:xfr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004DDB-8308-4AB0-8B7F-15181D495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2854518"/>
            <a:ext cx="9144000" cy="2288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6C3E60-C184-4CCB-82D5-69EC562AC48D}"/>
              </a:ext>
            </a:extLst>
          </p:cNvPr>
          <p:cNvSpPr/>
          <p:nvPr userDrawn="1"/>
        </p:nvSpPr>
        <p:spPr>
          <a:xfrm>
            <a:off x="0" y="3236558"/>
            <a:ext cx="4770784" cy="1541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05C42-3304-4F1E-B6A3-AF89A87C8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1137" y="3491839"/>
            <a:ext cx="4177248" cy="10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3879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7046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4808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0351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3229"/>
            <a:ext cx="8229600" cy="567928"/>
          </a:xfrm>
        </p:spPr>
        <p:txBody>
          <a:bodyPr anchor="t">
            <a:normAutofit/>
          </a:bodyPr>
          <a:lstStyle>
            <a:lvl1pPr marL="0" indent="0">
              <a:buNone/>
              <a:defRPr sz="2800" b="1" i="0" baseline="0">
                <a:solidFill>
                  <a:srgbClr val="59CBE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200" y="1729645"/>
            <a:ext cx="8229600" cy="27019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0699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197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3651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7332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0626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7185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7235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0A92-6A27-5A4A-AFF1-C70263B92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5034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49AA35-C55A-491C-8884-D257D3FCEFF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01294" y="4653684"/>
            <a:ext cx="6742706" cy="4898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31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A220A92-6A27-5A4A-AFF1-C70263B92E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F9E91-08A6-4C32-B361-10B514319D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8599" y="4653684"/>
            <a:ext cx="1581347" cy="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4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va.com/design/DAGwKIcFEmQ/1w4qAbAtescVtPG-wzR2iw/edi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Edrising.prescore@gmail.co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3oCRhq9NmpZhVa2d-uk4DbhqE4Htt4nPNbdZWOymIZ8/edit?tab=t.0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risingmd.org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orsrising.org/tl-landing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Y_T8o_gX54_P5SVOYKDbLbdvtxF3eJjkbYz6FfFB1gI/edit?tab=t.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7B-8YIeTN0XilFYi1yE3hz999jvO5OTN/vie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9Cd-sNce6aPizgDm7mT0JNbDbktZvFgfLeLfcbJ1ApM/edit?tab=t.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CTSO State-wide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Welcome Educators Rising Chapter Leaders!</a:t>
            </a:r>
          </a:p>
        </p:txBody>
      </p:sp>
    </p:spTree>
    <p:extLst>
      <p:ext uri="{BB962C8B-B14F-4D97-AF65-F5344CB8AC3E}">
        <p14:creationId xmlns:p14="http://schemas.microsoft.com/office/powerpoint/2010/main" val="143962928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B097-1E05-8A11-155E-CA27383C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Program of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AF6FE-6FEF-CA0E-4197-AC93189FD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your folders, there are printed Programs of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B515D-C88D-BB80-37E7-D98CC3866A2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These are suggestions from nationals, there is NO WAY you could do all of them!</a:t>
            </a:r>
          </a:p>
          <a:p>
            <a:r>
              <a:rPr lang="en-US" sz="2000" dirty="0"/>
              <a:t>Choose a highlighter from your table and highlight the activities that you feel you could accomplish each month, in addition to your standard meetings</a:t>
            </a:r>
          </a:p>
          <a:p>
            <a:r>
              <a:rPr lang="en-US" sz="2000" dirty="0"/>
              <a:t>Complete your “Calendar of Activities” form at your table, be sure to look at the “Dates to Know” document</a:t>
            </a:r>
          </a:p>
          <a:p>
            <a:r>
              <a:rPr lang="en-US" sz="2000" dirty="0"/>
              <a:t>Save space to add in a competition or two during the year!</a:t>
            </a:r>
          </a:p>
          <a:p>
            <a:r>
              <a:rPr lang="en-US" sz="2000" dirty="0"/>
              <a:t>We will be building your chapter’s program of work today</a:t>
            </a:r>
          </a:p>
        </p:txBody>
      </p:sp>
    </p:spTree>
    <p:extLst>
      <p:ext uri="{BB962C8B-B14F-4D97-AF65-F5344CB8AC3E}">
        <p14:creationId xmlns:p14="http://schemas.microsoft.com/office/powerpoint/2010/main" val="17022344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DA81C-E3E6-41C5-2C89-71792AC5E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Leader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7EF3A-3565-17F4-EF95-B38159646AB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063229"/>
            <a:ext cx="8229600" cy="3368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9/9 – Kick-off at Maritime Conference Center</a:t>
            </a:r>
          </a:p>
          <a:p>
            <a:pPr marL="0" indent="0">
              <a:buNone/>
            </a:pPr>
            <a:r>
              <a:rPr lang="en-US" dirty="0"/>
              <a:t>The following are virtual, at 3:30</a:t>
            </a:r>
          </a:p>
          <a:p>
            <a:r>
              <a:rPr lang="en-US" dirty="0"/>
              <a:t>9/11 (if you missed the 9/9 meeting)</a:t>
            </a:r>
          </a:p>
          <a:p>
            <a:r>
              <a:rPr lang="en-US" dirty="0"/>
              <a:t>10/9</a:t>
            </a:r>
          </a:p>
          <a:p>
            <a:r>
              <a:rPr lang="en-US" dirty="0"/>
              <a:t>12/4</a:t>
            </a:r>
          </a:p>
          <a:p>
            <a:r>
              <a:rPr lang="en-US" dirty="0"/>
              <a:t>2/12</a:t>
            </a:r>
          </a:p>
          <a:p>
            <a:r>
              <a:rPr lang="en-US" dirty="0"/>
              <a:t>3/2</a:t>
            </a:r>
          </a:p>
          <a:p>
            <a:r>
              <a:rPr lang="en-US" dirty="0"/>
              <a:t>5/14</a:t>
            </a:r>
          </a:p>
        </p:txBody>
      </p:sp>
    </p:spTree>
    <p:extLst>
      <p:ext uri="{BB962C8B-B14F-4D97-AF65-F5344CB8AC3E}">
        <p14:creationId xmlns:p14="http://schemas.microsoft.com/office/powerpoint/2010/main" val="349025386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19F5-C766-91A8-A0CF-D66574DE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Leadership Conference!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5CC19-733F-F783-E91F-857014624D4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241571"/>
            <a:ext cx="8229600" cy="3190058"/>
          </a:xfrm>
        </p:spPr>
        <p:txBody>
          <a:bodyPr/>
          <a:lstStyle/>
          <a:p>
            <a:r>
              <a:rPr lang="en-US" dirty="0">
                <a:hlinkClick r:id="rId2"/>
              </a:rPr>
              <a:t>Conference Flyer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www.canva.com</a:t>
            </a:r>
            <a:r>
              <a:rPr lang="en-US" dirty="0"/>
              <a:t>/design/</a:t>
            </a:r>
            <a:r>
              <a:rPr lang="en-US" dirty="0" err="1"/>
              <a:t>DAGwKIcFEmQ</a:t>
            </a:r>
            <a:r>
              <a:rPr lang="en-US" dirty="0"/>
              <a:t>/1w4qAbAtescVtPG-wzR2iw/edit</a:t>
            </a:r>
          </a:p>
        </p:txBody>
      </p:sp>
    </p:spTree>
    <p:extLst>
      <p:ext uri="{BB962C8B-B14F-4D97-AF65-F5344CB8AC3E}">
        <p14:creationId xmlns:p14="http://schemas.microsoft.com/office/powerpoint/2010/main" val="87074801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0F86-CD82-0BA8-FC90-B355B1EBA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and National Conferences!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46EA7-1E1C-22F0-AC58-84DBB31A61C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063229"/>
            <a:ext cx="8229600" cy="3368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u="sng" dirty="0"/>
              <a:t>MD State Conference</a:t>
            </a:r>
            <a:endParaRPr lang="en-US" dirty="0"/>
          </a:p>
          <a:p>
            <a:r>
              <a:rPr lang="en-US" b="1" dirty="0"/>
              <a:t>April 30th &amp; May 1</a:t>
            </a:r>
            <a:r>
              <a:rPr lang="en-US" b="1" baseline="30000" dirty="0"/>
              <a:t>st</a:t>
            </a:r>
            <a:r>
              <a:rPr lang="en-US" b="1" dirty="0"/>
              <a:t>, 2026 at Towson University</a:t>
            </a:r>
            <a:endParaRPr lang="en-US" dirty="0"/>
          </a:p>
          <a:p>
            <a:r>
              <a:rPr lang="en-US" dirty="0"/>
              <a:t>One-day conference </a:t>
            </a:r>
          </a:p>
          <a:p>
            <a:r>
              <a:rPr lang="en-US" dirty="0"/>
              <a:t>A day is packed with informative, interactive sessions that will help students get excited about a career in teaching</a:t>
            </a:r>
          </a:p>
          <a:p>
            <a:endParaRPr lang="en-US" b="1" u="sng" dirty="0"/>
          </a:p>
          <a:p>
            <a:pPr marL="0" indent="0">
              <a:buNone/>
            </a:pPr>
            <a:r>
              <a:rPr lang="en-US" b="1" u="sng" dirty="0"/>
              <a:t>National Conference</a:t>
            </a:r>
            <a:endParaRPr lang="en-US" dirty="0"/>
          </a:p>
          <a:p>
            <a:r>
              <a:rPr lang="en-US" dirty="0"/>
              <a:t>6/20 - 6/23, 2026 </a:t>
            </a:r>
          </a:p>
          <a:p>
            <a:r>
              <a:rPr lang="en-US" dirty="0"/>
              <a:t>“Teach with Purpose, Lead with Passion” </a:t>
            </a:r>
          </a:p>
          <a:p>
            <a:r>
              <a:rPr lang="en-US" dirty="0"/>
              <a:t>Portland, Oregon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6094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09DAC-2D81-6652-8AC8-21EA8E05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Competition Participant Levels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ACECE-F9AC-841B-8EB5-C1613D30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levels of participation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6A78C-0542-D350-E4C9-254D73C0E1A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Middle School level — Grades 7, 8 </a:t>
            </a:r>
          </a:p>
          <a:p>
            <a:r>
              <a:rPr lang="en-US" dirty="0"/>
              <a:t>High School Junior Varsity level — Grades 9, 10 </a:t>
            </a:r>
          </a:p>
          <a:p>
            <a:r>
              <a:rPr lang="en-US" dirty="0"/>
              <a:t>High School Varsity level — Grades 11, 12 </a:t>
            </a:r>
          </a:p>
          <a:p>
            <a:r>
              <a:rPr lang="en-US" dirty="0"/>
              <a:t>Collegiate level – Undergraduates only </a:t>
            </a:r>
          </a:p>
          <a:p>
            <a:r>
              <a:rPr lang="en-US" dirty="0"/>
              <a:t>Not all competitions are open to all divisions</a:t>
            </a:r>
          </a:p>
          <a:p>
            <a:r>
              <a:rPr lang="en-US" dirty="0"/>
              <a:t>Teams consisting of students from varying grade levels will be placed in the division for the grade level of the most senior member.</a:t>
            </a:r>
          </a:p>
        </p:txBody>
      </p:sp>
    </p:spTree>
    <p:extLst>
      <p:ext uri="{BB962C8B-B14F-4D97-AF65-F5344CB8AC3E}">
        <p14:creationId xmlns:p14="http://schemas.microsoft.com/office/powerpoint/2010/main" val="132733655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02F62-D52B-CE0D-4CB1-2BD7D823A5A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83890"/>
            <a:ext cx="8229600" cy="43477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Types of competitions/contests  </a:t>
            </a:r>
          </a:p>
          <a:p>
            <a:r>
              <a:rPr lang="en-US" dirty="0"/>
              <a:t>Individual – only one student  </a:t>
            </a:r>
          </a:p>
          <a:p>
            <a:r>
              <a:rPr lang="en-US" dirty="0"/>
              <a:t>Individual or Dual – may consist of one student or two students.  </a:t>
            </a:r>
          </a:p>
          <a:p>
            <a:r>
              <a:rPr lang="en-US" dirty="0"/>
              <a:t>Team – must consist of at least two students and no more than four students. </a:t>
            </a:r>
          </a:p>
        </p:txBody>
      </p:sp>
      <p:pic>
        <p:nvPicPr>
          <p:cNvPr id="6" name="Graphic 5" descr="School boy outline">
            <a:extLst>
              <a:ext uri="{FF2B5EF4-FFF2-40B4-BE49-F238E27FC236}">
                <a16:creationId xmlns:a16="http://schemas.microsoft.com/office/drawing/2014/main" id="{2903DDA7-61E4-C9F0-5566-978F43980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2951" y="284481"/>
            <a:ext cx="1053955" cy="914400"/>
          </a:xfrm>
          <a:prstGeom prst="rect">
            <a:avLst/>
          </a:prstGeom>
        </p:spPr>
      </p:pic>
      <p:pic>
        <p:nvPicPr>
          <p:cNvPr id="8" name="Graphic 7" descr="Two Men with solid fill">
            <a:extLst>
              <a:ext uri="{FF2B5EF4-FFF2-40B4-BE49-F238E27FC236}">
                <a16:creationId xmlns:a16="http://schemas.microsoft.com/office/drawing/2014/main" id="{39A929B5-B4AD-A486-EC01-581FA2C8F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4320" y="1645920"/>
            <a:ext cx="1148080" cy="609600"/>
          </a:xfrm>
          <a:prstGeom prst="rect">
            <a:avLst/>
          </a:prstGeom>
        </p:spPr>
      </p:pic>
      <p:pic>
        <p:nvPicPr>
          <p:cNvPr id="10" name="Picture 9" descr="Team of four people using computer in call center">
            <a:extLst>
              <a:ext uri="{FF2B5EF4-FFF2-40B4-BE49-F238E27FC236}">
                <a16:creationId xmlns:a16="http://schemas.microsoft.com/office/drawing/2014/main" id="{67A63011-E420-90E6-8090-CC5E1C6A3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560" y="3169920"/>
            <a:ext cx="2275840" cy="12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523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41C0B-1FDC-A396-E768-D2444BDB3C7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0" y="0"/>
            <a:ext cx="8686800" cy="4431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Middle School (7,8) competitions </a:t>
            </a:r>
          </a:p>
          <a:p>
            <a:pPr marL="0" indent="0">
              <a:buNone/>
            </a:pPr>
            <a:r>
              <a:rPr lang="en-US" dirty="0"/>
              <a:t>Children’s Literature </a:t>
            </a:r>
          </a:p>
          <a:p>
            <a:pPr marL="0" indent="0">
              <a:buNone/>
            </a:pPr>
            <a:r>
              <a:rPr lang="en-US" dirty="0"/>
              <a:t>Creative Lecture (TED Talk) </a:t>
            </a:r>
          </a:p>
          <a:p>
            <a:pPr marL="0" indent="0">
              <a:buNone/>
            </a:pPr>
            <a:r>
              <a:rPr lang="en-US" dirty="0"/>
              <a:t>Educators Rising Moment </a:t>
            </a:r>
          </a:p>
          <a:p>
            <a:pPr marL="0" indent="0">
              <a:buNone/>
            </a:pPr>
            <a:r>
              <a:rPr lang="en-US" dirty="0"/>
              <a:t>Exploring Non-Core Subject Teaching Careers</a:t>
            </a:r>
          </a:p>
          <a:p>
            <a:pPr marL="0" indent="0">
              <a:buNone/>
            </a:pPr>
            <a:r>
              <a:rPr lang="en-US" dirty="0"/>
              <a:t>Interactive Bulletin Board</a:t>
            </a:r>
          </a:p>
          <a:p>
            <a:pPr marL="0" indent="0">
              <a:buNone/>
            </a:pPr>
            <a:r>
              <a:rPr lang="en-US" dirty="0"/>
              <a:t>Teacher Created Materials</a:t>
            </a:r>
          </a:p>
          <a:p>
            <a:pPr marL="0" indent="0">
              <a:buNone/>
            </a:pPr>
            <a:r>
              <a:rPr lang="en-US" dirty="0"/>
              <a:t>ALL competitions/contests are open to JV/Varsity</a:t>
            </a:r>
          </a:p>
        </p:txBody>
      </p:sp>
    </p:spTree>
    <p:extLst>
      <p:ext uri="{BB962C8B-B14F-4D97-AF65-F5344CB8AC3E}">
        <p14:creationId xmlns:p14="http://schemas.microsoft.com/office/powerpoint/2010/main" val="215769777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094B-C007-0819-5C71-37AC47FB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compete at Nationals: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F7CFD-4D52-DF2D-172C-CF392C4FA6A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063229"/>
            <a:ext cx="8229600" cy="3368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You must first make the top ten at state</a:t>
            </a:r>
          </a:p>
          <a:p>
            <a:r>
              <a:rPr lang="en-US" dirty="0"/>
              <a:t>Students may only participate in ONE NATIONAL event</a:t>
            </a:r>
          </a:p>
          <a:p>
            <a:r>
              <a:rPr lang="en-US" dirty="0"/>
              <a:t>Teachers may enter two students per school in each national event and one team for any team event</a:t>
            </a:r>
          </a:p>
          <a:p>
            <a:r>
              <a:rPr lang="en-US" dirty="0"/>
              <a:t>THREE students per level can compete </a:t>
            </a:r>
            <a:r>
              <a:rPr lang="en-US" b="1" dirty="0"/>
              <a:t>at the state level</a:t>
            </a:r>
            <a:r>
              <a:rPr lang="en-US" dirty="0"/>
              <a:t>, but ONLY TWO can be ranked in the top ten and sent forward to nationals (This is new)</a:t>
            </a:r>
          </a:p>
        </p:txBody>
      </p:sp>
    </p:spTree>
    <p:extLst>
      <p:ext uri="{BB962C8B-B14F-4D97-AF65-F5344CB8AC3E}">
        <p14:creationId xmlns:p14="http://schemas.microsoft.com/office/powerpoint/2010/main" val="338788942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C1CD-72B1-09D7-E9EA-D2F602B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this year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9A178-1491-337E-26C3-0B058A573C7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063229"/>
            <a:ext cx="8229600" cy="33684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Only 3 students per division, per competition, at the state level</a:t>
            </a:r>
          </a:p>
          <a:p>
            <a:r>
              <a:rPr lang="en-US" sz="2000" dirty="0"/>
              <a:t>Only 2 students per division, per competition, at the national level</a:t>
            </a:r>
          </a:p>
          <a:p>
            <a:r>
              <a:rPr lang="en-US" sz="2000" dirty="0"/>
              <a:t>EVERY competition has a pre-scored component.  All prescored materials must be sent to </a:t>
            </a:r>
            <a:r>
              <a:rPr lang="en-US" sz="2000" dirty="0">
                <a:hlinkClick r:id="rId2"/>
              </a:rPr>
              <a:t>Edrising.prescore@gmail.com</a:t>
            </a:r>
            <a:r>
              <a:rPr lang="en-US" sz="2000" dirty="0"/>
              <a:t>, at least one full week before the competition.  If prescored materials are not received, that competitor will be removed from that competition.</a:t>
            </a:r>
          </a:p>
          <a:p>
            <a:r>
              <a:rPr lang="en-US" sz="2000" dirty="0"/>
              <a:t>Some competitions are virtual, others are in person, please check the schedule</a:t>
            </a:r>
          </a:p>
          <a:p>
            <a:r>
              <a:rPr lang="en-US" sz="2000" dirty="0"/>
              <a:t>Scholarships for nationals are not automatically given to the first-place winners.  This year it will be an application process.</a:t>
            </a:r>
          </a:p>
        </p:txBody>
      </p:sp>
    </p:spTree>
    <p:extLst>
      <p:ext uri="{BB962C8B-B14F-4D97-AF65-F5344CB8AC3E}">
        <p14:creationId xmlns:p14="http://schemas.microsoft.com/office/powerpoint/2010/main" val="277959654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550E-ED37-3B04-1347-2E429305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vs Contest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BDC9E-F4A2-40CC-A7F0-C2A035B791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COMPETITIONS  </a:t>
            </a:r>
          </a:p>
          <a:p>
            <a:r>
              <a:rPr lang="en-US" dirty="0"/>
              <a:t>Score against a rubric and compare performances of each student against their peers.  </a:t>
            </a:r>
          </a:p>
          <a:p>
            <a:r>
              <a:rPr lang="en-US" dirty="0"/>
              <a:t>Only the top 10 places are recognized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3227C8-3FF5-7B5A-049A-E7A3209A53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CONTEST</a:t>
            </a:r>
          </a:p>
          <a:p>
            <a:r>
              <a:rPr lang="en-US" dirty="0"/>
              <a:t>Score against a rubric of excellence for a total score</a:t>
            </a:r>
          </a:p>
          <a:p>
            <a:r>
              <a:rPr lang="en-US" dirty="0"/>
              <a:t>Ribbons will be awarded to students in each category in each division with scores as follows: </a:t>
            </a:r>
          </a:p>
          <a:p>
            <a:pPr marL="0" indent="0">
              <a:buNone/>
            </a:pPr>
            <a:r>
              <a:rPr lang="en-US" dirty="0"/>
              <a:t>Blue-Scores 98-100 </a:t>
            </a:r>
          </a:p>
          <a:p>
            <a:pPr marL="0" indent="0">
              <a:buNone/>
            </a:pPr>
            <a:r>
              <a:rPr lang="en-US" dirty="0"/>
              <a:t>Red-Scores 94-97 </a:t>
            </a:r>
          </a:p>
          <a:p>
            <a:pPr marL="0" indent="0">
              <a:buNone/>
            </a:pPr>
            <a:r>
              <a:rPr lang="en-US" dirty="0"/>
              <a:t>White-Scores 90-93 </a:t>
            </a:r>
          </a:p>
          <a:p>
            <a:r>
              <a:rPr lang="en-US" dirty="0"/>
              <a:t>Can have multiple students who receive the top scores</a:t>
            </a:r>
          </a:p>
        </p:txBody>
      </p:sp>
    </p:spTree>
    <p:extLst>
      <p:ext uri="{BB962C8B-B14F-4D97-AF65-F5344CB8AC3E}">
        <p14:creationId xmlns:p14="http://schemas.microsoft.com/office/powerpoint/2010/main" val="204163089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2"/>
          </p:nvPr>
        </p:nvSpPr>
        <p:spPr>
          <a:xfrm>
            <a:off x="457200" y="934720"/>
            <a:ext cx="8229600" cy="36474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Today we will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Celebrate last year’s successes!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Discuss our goals and fears for the upcoming schoolyear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Meet our fabulous state officers!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Plan our program of work, month by month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Review the competition and event schedule, discuss the specifics of each competition, commit to at least one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Familiarize ourselves with the national resources as well as the Maryland Ed Rising website resources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Share details of regional, state and national conferences, discuss costs and fundraising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Share crosswalk of resources for TAM/CDA/Ed Rising</a:t>
            </a:r>
          </a:p>
        </p:txBody>
      </p:sp>
    </p:spTree>
    <p:extLst>
      <p:ext uri="{BB962C8B-B14F-4D97-AF65-F5344CB8AC3E}">
        <p14:creationId xmlns:p14="http://schemas.microsoft.com/office/powerpoint/2010/main" val="189817463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6F71-0878-1E21-F31C-6308C595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MD Competition schedule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DC194-B943-6335-ADEF-0B3E93E95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686800" cy="33944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Competition Schedule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/document/d/13oCRhq9NmpZhVa2d-uk4DbhqE4Htt4nPNbdZWOymIZ8/</a:t>
            </a:r>
            <a:r>
              <a:rPr lang="en-US" dirty="0" err="1"/>
              <a:t>edit?tab</a:t>
            </a:r>
            <a:r>
              <a:rPr lang="en-US" dirty="0"/>
              <a:t>=t.0</a:t>
            </a:r>
          </a:p>
        </p:txBody>
      </p:sp>
    </p:spTree>
    <p:extLst>
      <p:ext uri="{BB962C8B-B14F-4D97-AF65-F5344CB8AC3E}">
        <p14:creationId xmlns:p14="http://schemas.microsoft.com/office/powerpoint/2010/main" val="288804311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819E-AE87-54D6-0D34-26B66B63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to Competition Schedule</a:t>
            </a:r>
          </a:p>
        </p:txBody>
      </p:sp>
      <p:pic>
        <p:nvPicPr>
          <p:cNvPr id="14" name="Content Placeholder 13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53071268-0F7D-9E64-73D1-0A13D3F849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1223" y="1200150"/>
            <a:ext cx="2290553" cy="3394075"/>
          </a:xfrm>
        </p:spPr>
      </p:pic>
    </p:spTree>
    <p:extLst>
      <p:ext uri="{BB962C8B-B14F-4D97-AF65-F5344CB8AC3E}">
        <p14:creationId xmlns:p14="http://schemas.microsoft.com/office/powerpoint/2010/main" val="401018478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C1324-31B8-82E3-85ED-B3A39387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 15 minutes to explore the MD schedule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82882-DD71-FA6A-E15B-2C6C9826A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8477075" cy="3394472"/>
          </a:xfrm>
        </p:spPr>
        <p:txBody>
          <a:bodyPr/>
          <a:lstStyle/>
          <a:p>
            <a:r>
              <a:rPr lang="en-US" dirty="0"/>
              <a:t>Jot your questions on your questions sheet</a:t>
            </a:r>
          </a:p>
          <a:p>
            <a:r>
              <a:rPr lang="en-US" dirty="0"/>
              <a:t>We will answer questions after 15 minutes</a:t>
            </a:r>
          </a:p>
        </p:txBody>
      </p:sp>
    </p:spTree>
    <p:extLst>
      <p:ext uri="{BB962C8B-B14F-4D97-AF65-F5344CB8AC3E}">
        <p14:creationId xmlns:p14="http://schemas.microsoft.com/office/powerpoint/2010/main" val="288911609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BB37-E15D-DFE8-A9FE-8D181DB4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30375"/>
          </a:xfrm>
        </p:spPr>
        <p:txBody>
          <a:bodyPr>
            <a:noAutofit/>
          </a:bodyPr>
          <a:lstStyle/>
          <a:p>
            <a:r>
              <a:rPr lang="en-US" sz="2800" dirty="0"/>
              <a:t>Questions?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9" name="Content Placeholder 18" descr="Different colored question marks">
            <a:extLst>
              <a:ext uri="{FF2B5EF4-FFF2-40B4-BE49-F238E27FC236}">
                <a16:creationId xmlns:a16="http://schemas.microsoft.com/office/drawing/2014/main" id="{AED1C182-6DDF-1E96-2415-945BB2AFB57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2611119" y="1541781"/>
            <a:ext cx="3230881" cy="2451100"/>
          </a:xfrm>
        </p:spPr>
      </p:pic>
    </p:spTree>
    <p:extLst>
      <p:ext uri="{BB962C8B-B14F-4D97-AF65-F5344CB8AC3E}">
        <p14:creationId xmlns:p14="http://schemas.microsoft.com/office/powerpoint/2010/main" val="141486996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0638-EC25-DF2F-B2E9-7623D007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93520"/>
          </a:xfrm>
        </p:spPr>
        <p:txBody>
          <a:bodyPr>
            <a:noAutofit/>
          </a:bodyPr>
          <a:lstStyle/>
          <a:p>
            <a:r>
              <a:rPr lang="en-US" sz="2400" dirty="0"/>
              <a:t>Grab a </a:t>
            </a:r>
            <a:r>
              <a:rPr lang="en-US" sz="2400" dirty="0" err="1"/>
              <a:t>post-it</a:t>
            </a:r>
            <a:r>
              <a:rPr lang="en-US" sz="2400" dirty="0"/>
              <a:t> and write the name of the competition you are committing to this year!  (You can do it officially or as a chapter exercise.) Place it on the appropriate posterboard.</a:t>
            </a:r>
          </a:p>
        </p:txBody>
      </p:sp>
      <p:pic>
        <p:nvPicPr>
          <p:cNvPr id="5" name="Content Placeholder 4" descr="Golden trophy">
            <a:extLst>
              <a:ext uri="{FF2B5EF4-FFF2-40B4-BE49-F238E27FC236}">
                <a16:creationId xmlns:a16="http://schemas.microsoft.com/office/drawing/2014/main" id="{26711F61-8A0F-4597-E47D-87758CB295C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3671358" y="1730375"/>
            <a:ext cx="1801283" cy="2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5852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6D83-1AB8-DB1B-C398-A47CC8BD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AD18D-1E38-1C2C-8320-D3D790D6E01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955040"/>
            <a:ext cx="8229600" cy="3476589"/>
          </a:xfrm>
        </p:spPr>
        <p:txBody>
          <a:bodyPr/>
          <a:lstStyle/>
          <a:p>
            <a:r>
              <a:rPr lang="en-US" sz="3600" dirty="0"/>
              <a:t>State Level Teacher Leader Resources: </a:t>
            </a:r>
            <a:r>
              <a:rPr lang="en-US" sz="3600" dirty="0">
                <a:hlinkClick r:id="rId2"/>
              </a:rPr>
              <a:t>https://www.edrisingmd.org/</a:t>
            </a:r>
            <a:endParaRPr lang="en-US" sz="3600" dirty="0"/>
          </a:p>
          <a:p>
            <a:r>
              <a:rPr lang="en-US" sz="3600" dirty="0">
                <a:hlinkClick r:id="rId2"/>
              </a:rPr>
              <a:t>Resources Link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0003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3267E-EE0E-F7F9-6C91-6A70DB433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 Ed Rising Website</a:t>
            </a:r>
          </a:p>
        </p:txBody>
      </p:sp>
      <p:pic>
        <p:nvPicPr>
          <p:cNvPr id="19" name="Content Placeholder 18" descr="A qr code with black lines and dots&#10;&#10;AI-generated content may be incorrect.">
            <a:extLst>
              <a:ext uri="{FF2B5EF4-FFF2-40B4-BE49-F238E27FC236}">
                <a16:creationId xmlns:a16="http://schemas.microsoft.com/office/drawing/2014/main" id="{D7575CC9-7DE7-EB96-690E-5309796CE92F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3221037" y="1730375"/>
            <a:ext cx="2701925" cy="2701925"/>
          </a:xfrm>
        </p:spPr>
      </p:pic>
    </p:spTree>
    <p:extLst>
      <p:ext uri="{BB962C8B-B14F-4D97-AF65-F5344CB8AC3E}">
        <p14:creationId xmlns:p14="http://schemas.microsoft.com/office/powerpoint/2010/main" val="35733535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53F7-8BFB-B7AE-F52B-B142FC61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FE9DC-88FA-59F4-3F9D-A418C065D38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640080"/>
            <a:ext cx="8229600" cy="3791549"/>
          </a:xfrm>
        </p:spPr>
        <p:txBody>
          <a:bodyPr/>
          <a:lstStyle/>
          <a:p>
            <a:r>
              <a:rPr lang="en-US" sz="4000" dirty="0"/>
              <a:t>National Teacher Leader Resources: </a:t>
            </a:r>
            <a:r>
              <a:rPr lang="en-US" sz="4000" dirty="0">
                <a:hlinkClick r:id="rId2"/>
              </a:rPr>
              <a:t>https://educatorsrising.org/tl-landing/</a:t>
            </a:r>
            <a:endParaRPr lang="en-US" sz="4000" dirty="0"/>
          </a:p>
          <a:p>
            <a:r>
              <a:rPr lang="en-US" sz="4000" dirty="0">
                <a:hlinkClick r:id="rId2"/>
              </a:rPr>
              <a:t>National Resources Link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1477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EAE0-49C5-135A-AE36-10979586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1919"/>
            <a:ext cx="8229600" cy="662940"/>
          </a:xfrm>
        </p:spPr>
        <p:txBody>
          <a:bodyPr>
            <a:noAutofit/>
          </a:bodyPr>
          <a:lstStyle/>
          <a:p>
            <a:r>
              <a:rPr lang="en-US" sz="2800" dirty="0"/>
              <a:t>Explore the national resources for 10 minutes.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41925-870C-8751-17A0-53FEF67EC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41021"/>
            <a:ext cx="8229600" cy="42418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Find the Ed Rising Letterhead! Find the online micro-courses for Teacher Prep! Check out the Teaching Channel videos!</a:t>
            </a:r>
            <a:endParaRPr lang="en-US" dirty="0"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3B02A-3DF0-CFE1-EBBF-C149B2EBD25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432560"/>
            <a:ext cx="8229600" cy="316991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5" name="Picture 14" descr="A qr code with a tree&#10;&#10;AI-generated content may be incorrect.">
            <a:extLst>
              <a:ext uri="{FF2B5EF4-FFF2-40B4-BE49-F238E27FC236}">
                <a16:creationId xmlns:a16="http://schemas.microsoft.com/office/drawing/2014/main" id="{8C81D595-881C-B91B-6ACB-3E6CE09A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965200"/>
            <a:ext cx="3989584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255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476F-B811-FAE9-6C87-89850FD20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A04ED-6A52-B63B-780E-5F4C84EC8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Chapters do different things!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647B5-5CD1-7148-F221-49E56C462504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#1 most successful fundraiser has been the letter writing campaign </a:t>
            </a:r>
          </a:p>
          <a:p>
            <a:r>
              <a:rPr lang="en-US" dirty="0"/>
              <a:t>Any other suggestions?</a:t>
            </a:r>
          </a:p>
        </p:txBody>
      </p:sp>
    </p:spTree>
    <p:extLst>
      <p:ext uri="{BB962C8B-B14F-4D97-AF65-F5344CB8AC3E}">
        <p14:creationId xmlns:p14="http://schemas.microsoft.com/office/powerpoint/2010/main" val="90338120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AD556-C4FE-7AAB-630E-CE3EEBE9E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you know??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01171-C2A1-83DA-B288-69D2A597641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Maryland currently has 84 high school and middle school chapters with 962 high school student members, ranking 7th in the nation for total membership.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11121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E61B-A8A4-8816-2F86-DE42DCD9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TAM/Ed Rising Crosswalk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E029E-978C-C432-D485-254C8FEF7D0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199626"/>
            <a:ext cx="8229600" cy="3232003"/>
          </a:xfrm>
        </p:spPr>
        <p:txBody>
          <a:bodyPr/>
          <a:lstStyle/>
          <a:p>
            <a:r>
              <a:rPr lang="en-US" dirty="0">
                <a:hlinkClick r:id="rId2"/>
              </a:rPr>
              <a:t>Link to Crosswalk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/document/d/1Y_T8o_gX54_P5SVOYKDbLbdvtxF3eJjkbYz6FfFB1gI/</a:t>
            </a:r>
            <a:r>
              <a:rPr lang="en-US" dirty="0" err="1"/>
              <a:t>edit?tab</a:t>
            </a:r>
            <a:r>
              <a:rPr lang="en-US" dirty="0"/>
              <a:t>=t.0</a:t>
            </a:r>
          </a:p>
        </p:txBody>
      </p:sp>
    </p:spTree>
    <p:extLst>
      <p:ext uri="{BB962C8B-B14F-4D97-AF65-F5344CB8AC3E}">
        <p14:creationId xmlns:p14="http://schemas.microsoft.com/office/powerpoint/2010/main" val="275762658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CA1E-9996-FAD5-B9D6-435533309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to Crosswalk</a:t>
            </a:r>
          </a:p>
        </p:txBody>
      </p:sp>
      <p:pic>
        <p:nvPicPr>
          <p:cNvPr id="10" name="Content Placeholder 9" descr="A qr code on a black background&#10;&#10;AI-generated content may be incorrect.">
            <a:extLst>
              <a:ext uri="{FF2B5EF4-FFF2-40B4-BE49-F238E27FC236}">
                <a16:creationId xmlns:a16="http://schemas.microsoft.com/office/drawing/2014/main" id="{C53D5D2E-1E43-73E9-2399-2667359EFBA2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3333997" y="1192213"/>
            <a:ext cx="2476006" cy="3240087"/>
          </a:xfrm>
        </p:spPr>
      </p:pic>
    </p:spTree>
    <p:extLst>
      <p:ext uri="{BB962C8B-B14F-4D97-AF65-F5344CB8AC3E}">
        <p14:creationId xmlns:p14="http://schemas.microsoft.com/office/powerpoint/2010/main" val="246433907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EF25B-D349-0AE8-3FA2-973E3F20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2024-2025 Recap!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C2C0-7B88-FF88-F628-3471425B6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 year!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C021A-B164-0CA4-5D6C-22858EB8257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Annual Report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/file/d/17B-8YIeTN0XilFYi1yE3hz999jvO5OTN/view</a:t>
            </a:r>
          </a:p>
        </p:txBody>
      </p:sp>
    </p:spTree>
    <p:extLst>
      <p:ext uri="{BB962C8B-B14F-4D97-AF65-F5344CB8AC3E}">
        <p14:creationId xmlns:p14="http://schemas.microsoft.com/office/powerpoint/2010/main" val="223583740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17BFBDB-C5F0-E705-C0CF-EBF5F3477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/>
          <a:p>
            <a:r>
              <a:rPr lang="en-US" dirty="0"/>
              <a:t>Scan to see our annual report!</a:t>
            </a:r>
          </a:p>
        </p:txBody>
      </p:sp>
      <p:pic>
        <p:nvPicPr>
          <p:cNvPr id="6" name="Content Placeholder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9F3A7E-C37A-F2E9-17F1-BC47DA4D6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6007" y="204788"/>
            <a:ext cx="4389835" cy="4389835"/>
          </a:xfrm>
          <a:noFill/>
        </p:spPr>
      </p:pic>
    </p:spTree>
    <p:extLst>
      <p:ext uri="{BB962C8B-B14F-4D97-AF65-F5344CB8AC3E}">
        <p14:creationId xmlns:p14="http://schemas.microsoft.com/office/powerpoint/2010/main" val="117563173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D31AA-E685-8960-2311-EEBAE1C7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2025-2026 Checklist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C3BAD-386E-A13B-9CB4-22CA469654D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964734"/>
            <a:ext cx="8229600" cy="3800213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US" dirty="0"/>
              <a:t> </a:t>
            </a:r>
          </a:p>
          <a:p>
            <a:pPr fontAlgn="base"/>
            <a:r>
              <a:rPr lang="en-US" sz="9600" dirty="0"/>
              <a:t>Conduct Chapter Recruitment Activities </a:t>
            </a:r>
          </a:p>
          <a:p>
            <a:pPr fontAlgn="base"/>
            <a:r>
              <a:rPr lang="en-US" sz="9600" dirty="0"/>
              <a:t>Elect Chapter Officers  </a:t>
            </a:r>
          </a:p>
          <a:p>
            <a:pPr fontAlgn="base"/>
            <a:r>
              <a:rPr lang="en-US" sz="9600" dirty="0"/>
              <a:t>Conduct well-planned, regularly scheduled chapter meetings </a:t>
            </a:r>
          </a:p>
          <a:p>
            <a:pPr fontAlgn="base"/>
            <a:r>
              <a:rPr lang="en-US" sz="9600" dirty="0"/>
              <a:t>Complete a Program of Work (List of planned chapter activities for the schoolyear.) </a:t>
            </a:r>
          </a:p>
          <a:p>
            <a:pPr fontAlgn="base"/>
            <a:r>
              <a:rPr lang="en-US" sz="9600" dirty="0"/>
              <a:t>Pay membership dues on all members </a:t>
            </a:r>
          </a:p>
          <a:p>
            <a:pPr fontAlgn="base"/>
            <a:r>
              <a:rPr lang="en-US" sz="9600" dirty="0"/>
              <a:t>Encourage your members to participate in competitions </a:t>
            </a:r>
          </a:p>
          <a:p>
            <a:pPr fontAlgn="base"/>
            <a:r>
              <a:rPr lang="en-US" sz="9600" dirty="0"/>
              <a:t>Attend Local and/or State Conference </a:t>
            </a:r>
          </a:p>
        </p:txBody>
      </p:sp>
    </p:spTree>
    <p:extLst>
      <p:ext uri="{BB962C8B-B14F-4D97-AF65-F5344CB8AC3E}">
        <p14:creationId xmlns:p14="http://schemas.microsoft.com/office/powerpoint/2010/main" val="357115701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FB1B-AFB2-A77C-7AF6-9F45D0C74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to detailed checklist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4B67E-4015-FC48-016B-E2FF3441E1F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063229"/>
            <a:ext cx="8229600" cy="3368400"/>
          </a:xfrm>
        </p:spPr>
        <p:txBody>
          <a:bodyPr/>
          <a:lstStyle/>
          <a:p>
            <a:r>
              <a:rPr lang="en-US" dirty="0">
                <a:hlinkClick r:id="rId2"/>
              </a:rPr>
              <a:t>Detailed Checklist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/document/d/19Cd-sNce6aPizgDm7mT0JNbDbktZvFgfLeLfcbJ1ApM/</a:t>
            </a:r>
            <a:r>
              <a:rPr lang="en-US" dirty="0" err="1"/>
              <a:t>edit?tab</a:t>
            </a:r>
            <a:r>
              <a:rPr lang="en-US" dirty="0"/>
              <a:t>=t.0</a:t>
            </a:r>
          </a:p>
        </p:txBody>
      </p:sp>
    </p:spTree>
    <p:extLst>
      <p:ext uri="{BB962C8B-B14F-4D97-AF65-F5344CB8AC3E}">
        <p14:creationId xmlns:p14="http://schemas.microsoft.com/office/powerpoint/2010/main" val="14349597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1DBF-2224-5F9A-E8CA-BC0E02C37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Scan to view detailed checklist</a:t>
            </a:r>
          </a:p>
        </p:txBody>
      </p:sp>
      <p:pic>
        <p:nvPicPr>
          <p:cNvPr id="6" name="Content Placeholder 5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F802636B-27D5-BAE1-8CA4-7A0F7B21F3E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2887662" y="1063625"/>
            <a:ext cx="3368675" cy="3368675"/>
          </a:xfrm>
        </p:spPr>
      </p:pic>
    </p:spTree>
    <p:extLst>
      <p:ext uri="{BB962C8B-B14F-4D97-AF65-F5344CB8AC3E}">
        <p14:creationId xmlns:p14="http://schemas.microsoft.com/office/powerpoint/2010/main" val="257610248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4EFD-3877-901C-F35B-ACA98AE5F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fears for this year?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4B863-83DC-F6D1-1440-6057B635398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200" y="1063229"/>
            <a:ext cx="8229600" cy="3368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take some </a:t>
            </a:r>
            <a:r>
              <a:rPr lang="en-US" dirty="0" err="1"/>
              <a:t>post-its</a:t>
            </a:r>
            <a:r>
              <a:rPr lang="en-US" dirty="0"/>
              <a:t> from the center of your table.  Write a goal on one and a fear on another.  (Or use multiple if you wish!). Place the </a:t>
            </a:r>
            <a:r>
              <a:rPr lang="en-US" dirty="0" err="1"/>
              <a:t>post-its</a:t>
            </a:r>
            <a:r>
              <a:rPr lang="en-US" dirty="0"/>
              <a:t> on the appropriate poster boards in the room.</a:t>
            </a:r>
          </a:p>
        </p:txBody>
      </p:sp>
    </p:spTree>
    <p:extLst>
      <p:ext uri="{BB962C8B-B14F-4D97-AF65-F5344CB8AC3E}">
        <p14:creationId xmlns:p14="http://schemas.microsoft.com/office/powerpoint/2010/main" val="129131411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Educators Rising">
      <a:dk1>
        <a:sysClr val="windowText" lastClr="000000"/>
      </a:dk1>
      <a:lt1>
        <a:sysClr val="window" lastClr="FFFFFF"/>
      </a:lt1>
      <a:dk2>
        <a:srgbClr val="464646"/>
      </a:dk2>
      <a:lt2>
        <a:srgbClr val="E1E1E1"/>
      </a:lt2>
      <a:accent1>
        <a:srgbClr val="E40000"/>
      </a:accent1>
      <a:accent2>
        <a:srgbClr val="59CBE8"/>
      </a:accent2>
      <a:accent3>
        <a:srgbClr val="F2A900"/>
      </a:accent3>
      <a:accent4>
        <a:srgbClr val="97D700"/>
      </a:accent4>
      <a:accent5>
        <a:srgbClr val="3F3F3F"/>
      </a:accent5>
      <a:accent6>
        <a:srgbClr val="6F6F6F"/>
      </a:accent6>
      <a:hlink>
        <a:srgbClr val="E40000"/>
      </a:hlink>
      <a:folHlink>
        <a:srgbClr val="59CB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PZWvM7ydfO_1438267702</Template>
  <TotalTime>16573</TotalTime>
  <Words>1105</Words>
  <Application>Microsoft Office PowerPoint</Application>
  <PresentationFormat>On-screen Show (16:9)</PresentationFormat>
  <Paragraphs>134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CTSO State-wide Training</vt:lpstr>
      <vt:lpstr>Agenda</vt:lpstr>
      <vt:lpstr>Did you know??</vt:lpstr>
      <vt:lpstr>2024-2025 Recap!</vt:lpstr>
      <vt:lpstr>Scan to see our annual report!</vt:lpstr>
      <vt:lpstr>2025-2026 Checklist</vt:lpstr>
      <vt:lpstr>Link to detailed checklist</vt:lpstr>
      <vt:lpstr>Scan to view detailed checklist</vt:lpstr>
      <vt:lpstr>Goals and fears for this year?</vt:lpstr>
      <vt:lpstr>Sample Program of Work</vt:lpstr>
      <vt:lpstr>Teacher Leader Meetings</vt:lpstr>
      <vt:lpstr>Fall Leadership Conference!</vt:lpstr>
      <vt:lpstr>State and National Conferences!</vt:lpstr>
      <vt:lpstr>Competition Participant Levels</vt:lpstr>
      <vt:lpstr>PowerPoint Presentation</vt:lpstr>
      <vt:lpstr>PowerPoint Presentation</vt:lpstr>
      <vt:lpstr>To compete at Nationals:</vt:lpstr>
      <vt:lpstr>Changes this year</vt:lpstr>
      <vt:lpstr>Competition vs Contest</vt:lpstr>
      <vt:lpstr>MD Competition schedule </vt:lpstr>
      <vt:lpstr>Link to Competition Schedule</vt:lpstr>
      <vt:lpstr>Take 15 minutes to explore the MD schedule of events</vt:lpstr>
      <vt:lpstr>Questions? </vt:lpstr>
      <vt:lpstr>Grab a post-it and write the name of the competition you are committing to this year!  (You can do it officially or as a chapter exercise.) Place it on the appropriate posterboard.</vt:lpstr>
      <vt:lpstr>Resources</vt:lpstr>
      <vt:lpstr>MD Ed Rising Website</vt:lpstr>
      <vt:lpstr>  </vt:lpstr>
      <vt:lpstr>Explore the national resources for 10 minutes.  </vt:lpstr>
      <vt:lpstr>Fundraising</vt:lpstr>
      <vt:lpstr>TAM/Ed Rising Crosswalk</vt:lpstr>
      <vt:lpstr>Link to Crosswalk</vt:lpstr>
    </vt:vector>
  </TitlesOfParts>
  <Company>Phi Delta Kappa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Lucy Berrier</dc:creator>
  <cp:lastModifiedBy>Wynkoop, Elizabeth H.</cp:lastModifiedBy>
  <cp:revision>45</cp:revision>
  <cp:lastPrinted>2025-09-08T00:42:53Z</cp:lastPrinted>
  <dcterms:created xsi:type="dcterms:W3CDTF">2019-07-23T17:34:22Z</dcterms:created>
  <dcterms:modified xsi:type="dcterms:W3CDTF">2025-09-09T10:46:21Z</dcterms:modified>
</cp:coreProperties>
</file>